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Average" panose="020B0604020202020204" charset="0"/>
      <p:regular r:id="rId17"/>
    </p:embeddedFont>
    <p:embeddedFont>
      <p:font typeface="Oswald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6264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24f74ec9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24f74ec9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2405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7686e762c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7686e762c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220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4f74ec97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4f74ec977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759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7686e762c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7686e762c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6390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b3f7f1eb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b3f7f1eb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072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b3f7f1eb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b3f7f1eb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29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7686e762c_0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17686e762c_0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5823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b3f7f1eb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b3f7f1eb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964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b3f7f1eb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b3f7f1eb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842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6749518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rontiersin.org/articles/10.3389/fpsyg.2021.688376/fu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25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>A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Computer Vision Based </a:t>
            </a: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>Lane Line Detection </a:t>
            </a:r>
            <a:r>
              <a:rPr lang="en" sz="2400" b="1" dirty="0">
                <a:latin typeface="Georgia"/>
                <a:ea typeface="Georgia"/>
                <a:cs typeface="Georgia"/>
                <a:sym typeface="Georgia"/>
              </a:rPr>
              <a:t>System </a:t>
            </a:r>
            <a: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  <a:t/>
            </a:r>
            <a:br>
              <a:rPr lang="en" sz="2400" b="1" dirty="0" smtClean="0">
                <a:latin typeface="Georgia"/>
                <a:ea typeface="Georgia"/>
                <a:cs typeface="Georgia"/>
                <a:sym typeface="Georgia"/>
              </a:rPr>
            </a:br>
            <a:r>
              <a:rPr lang="en" sz="1400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Under </a:t>
            </a:r>
            <a:r>
              <a:rPr lang="en" sz="14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the Guidance of</a:t>
            </a:r>
            <a:endParaRPr sz="1400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1" dirty="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b="1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1"/>
          </p:nvPr>
        </p:nvSpPr>
        <p:spPr>
          <a:xfrm>
            <a:off x="311700" y="3221300"/>
            <a:ext cx="8761416" cy="13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320040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65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Submitted By</a:t>
            </a:r>
            <a:endParaRPr sz="6065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" indent="0">
              <a:buNone/>
            </a:pPr>
            <a:r>
              <a:rPr lang="en-US" sz="4300" b="1" dirty="0"/>
              <a:t>PUSHPENDER           </a:t>
            </a:r>
            <a:r>
              <a:rPr lang="en-US" sz="4300" b="1" dirty="0" smtClean="0"/>
              <a:t>            SAIF </a:t>
            </a:r>
            <a:r>
              <a:rPr lang="en-US" sz="4300" b="1" dirty="0"/>
              <a:t>ALI	                   </a:t>
            </a:r>
            <a:r>
              <a:rPr lang="en-US" sz="4300" b="1" dirty="0" smtClean="0"/>
              <a:t>NISAR </a:t>
            </a:r>
            <a:r>
              <a:rPr lang="en-US" sz="4300" b="1" dirty="0"/>
              <a:t>SHAIKH          </a:t>
            </a:r>
            <a:r>
              <a:rPr lang="en-US" sz="4300" b="1" dirty="0" smtClean="0"/>
              <a:t>          ANIL </a:t>
            </a:r>
            <a:r>
              <a:rPr lang="en-US" sz="4300" b="1" dirty="0"/>
              <a:t>KUMAR</a:t>
            </a:r>
            <a:endParaRPr lang="en-IN" sz="4300" dirty="0"/>
          </a:p>
          <a:p>
            <a:pPr marL="114300" indent="0">
              <a:buNone/>
            </a:pPr>
            <a:r>
              <a:rPr lang="en-US" sz="4300" b="1" dirty="0"/>
              <a:t>PRN: 220320528022  </a:t>
            </a:r>
            <a:r>
              <a:rPr lang="en-US" sz="4300" b="1" dirty="0" smtClean="0"/>
              <a:t>             </a:t>
            </a:r>
            <a:r>
              <a:rPr lang="en-US" sz="4300" b="1" dirty="0"/>
              <a:t>PRN: 220320528007   </a:t>
            </a:r>
            <a:r>
              <a:rPr lang="en-US" sz="4300" b="1" dirty="0" smtClean="0"/>
              <a:t>            PRN</a:t>
            </a:r>
            <a:r>
              <a:rPr lang="en-US" sz="4300" b="1" dirty="0"/>
              <a:t>: 220320528029    </a:t>
            </a:r>
            <a:r>
              <a:rPr lang="en-US" sz="4300" b="1" dirty="0" smtClean="0"/>
              <a:t>          PRN</a:t>
            </a:r>
            <a:r>
              <a:rPr lang="en-US" sz="4300" b="1" dirty="0"/>
              <a:t>: 220320528054</a:t>
            </a:r>
            <a:endParaRPr lang="en-IN" sz="4300" dirty="0"/>
          </a:p>
          <a:p>
            <a:pPr marL="114300" indent="0">
              <a:buNone/>
            </a:pPr>
            <a:r>
              <a:rPr lang="en-US" sz="3500" b="1" dirty="0"/>
              <a:t/>
            </a:r>
            <a:br>
              <a:rPr lang="en-US" sz="3500" b="1" dirty="0"/>
            </a:br>
            <a:endParaRPr sz="3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62" name="Google Shape;62;p13"/>
          <p:cNvSpPr txBox="1"/>
          <p:nvPr/>
        </p:nvSpPr>
        <p:spPr>
          <a:xfrm>
            <a:off x="3500089" y="2038663"/>
            <a:ext cx="22602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1"/>
                </a:solidFill>
              </a:rPr>
              <a:t>MISS.SARUTI GUPTA</a:t>
            </a:r>
            <a:endParaRPr sz="16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 </a:t>
            </a:r>
            <a:r>
              <a:rPr lang="en" b="1" dirty="0" smtClean="0">
                <a:solidFill>
                  <a:schemeClr val="dk1"/>
                </a:solidFill>
              </a:rPr>
              <a:t>      (</a:t>
            </a:r>
            <a:r>
              <a:rPr lang="en" b="1" dirty="0">
                <a:solidFill>
                  <a:schemeClr val="dk1"/>
                </a:solidFill>
              </a:rPr>
              <a:t>Project Guide)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    </a:t>
            </a:r>
            <a:r>
              <a:rPr lang="en" sz="3800" dirty="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/>
            </a:r>
            <a:br>
              <a:rPr lang="en" sz="3800" dirty="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/>
            </a:r>
            <a:br>
              <a:rPr lang="en" sz="3800" dirty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sz="5900" dirty="0" smtClean="0">
                <a:latin typeface="Average"/>
                <a:ea typeface="Average"/>
                <a:cs typeface="Average"/>
                <a:sym typeface="Average"/>
              </a:rPr>
              <a:t>Thank You</a:t>
            </a:r>
            <a:endParaRPr sz="5900" dirty="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</a:t>
            </a:r>
            <a:r>
              <a:rPr lang="en" dirty="0">
                <a:solidFill>
                  <a:srgbClr val="FF0000"/>
                </a:solidFill>
              </a:rPr>
              <a:t> Problem Statement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55600">
              <a:buClr>
                <a:schemeClr val="dk1"/>
              </a:buClr>
              <a:buSzPts val="2000"/>
            </a:pPr>
            <a:r>
              <a:rPr lang="en-US" sz="2000" dirty="0" smtClean="0">
                <a:solidFill>
                  <a:schemeClr val="dk1"/>
                </a:solidFill>
              </a:rPr>
              <a:t>The </a:t>
            </a:r>
            <a:r>
              <a:rPr lang="en-US" sz="2000" dirty="0">
                <a:solidFill>
                  <a:schemeClr val="dk1"/>
                </a:solidFill>
              </a:rPr>
              <a:t>problem of Road Lane Detection and signal detection is to find out the lane and traffic signs automatically for self-driving cars. It is all due to the advancement in computer vision and deep learning that it become possible to detect road track from video’s frames </a:t>
            </a:r>
            <a:r>
              <a:rPr lang="en-US" sz="2000" dirty="0" smtClean="0">
                <a:solidFill>
                  <a:schemeClr val="dk1"/>
                </a:solidFill>
              </a:rPr>
              <a:t>during </a:t>
            </a:r>
            <a:r>
              <a:rPr lang="en-US" sz="2000" dirty="0">
                <a:solidFill>
                  <a:schemeClr val="dk1"/>
                </a:solidFill>
              </a:rPr>
              <a:t>the process of the self-driving</a:t>
            </a:r>
            <a:r>
              <a:rPr lang="en-US" sz="2000" dirty="0" smtClean="0">
                <a:solidFill>
                  <a:schemeClr val="dk1"/>
                </a:solidFill>
              </a:rPr>
              <a:t>.</a:t>
            </a:r>
            <a:endParaRPr sz="2000" dirty="0">
              <a:solidFill>
                <a:schemeClr val="dk1"/>
              </a:solidFill>
            </a:endParaRPr>
          </a:p>
          <a:p>
            <a:pPr lvl="0" indent="-355600">
              <a:spcBef>
                <a:spcPts val="1200"/>
              </a:spcBef>
              <a:buClr>
                <a:schemeClr val="dk1"/>
              </a:buClr>
              <a:buSzPts val="2000"/>
            </a:pP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prominent example of a safety failure is the 2016 Tesla auto-pilot accident, where the sensors of the vehicle were blended by the sun and the system failed to recognize the truck coming from the right, leading to the crash.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0000"/>
                </a:solidFill>
              </a:rPr>
              <a:t>Solution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28658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68300">
              <a:buClr>
                <a:schemeClr val="dk1"/>
              </a:buClr>
              <a:buSzPts val="2200"/>
            </a:pP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task that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wish to perform is that </a:t>
            </a: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 lane detection in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video. </a:t>
            </a:r>
            <a:endParaRPr lang="en-US"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8900" lvl="0" indent="0">
              <a:buClr>
                <a:schemeClr val="dk1"/>
              </a:buClr>
              <a:buSzPts val="2200"/>
              <a:buNone/>
            </a:pPr>
            <a:endParaRPr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indent="-355600">
              <a:spcBef>
                <a:spcPts val="1200"/>
              </a:spcBef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predict lines on the road we train our model on the </a:t>
            </a:r>
            <a:r>
              <a:rPr lang="en-I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data and predict the lines on video data using colour selection,</a:t>
            </a:r>
            <a:r>
              <a:rPr lang="e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canny edge detection,</a:t>
            </a:r>
            <a:r>
              <a:rPr lang="en-IN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Gray </a:t>
            </a:r>
            <a:r>
              <a:rPr lang="en-IN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Scale, Gaussian Smoothing, Region Masking, Hough Transform.</a:t>
            </a:r>
            <a:endParaRPr lang="en" sz="2000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Working Methodology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75496" y="1506894"/>
            <a:ext cx="8520600" cy="3001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</a:t>
            </a:r>
            <a:r>
              <a:rPr lang="en" sz="70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The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pre-trained model is created.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" sz="70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video is taken from the user, which is extracted into the images frame by frame.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Then from our pre-trained model,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Lane line </a:t>
            </a: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detected in an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98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" sz="8598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perform our trained model on video data.</a:t>
            </a:r>
            <a:endParaRPr sz="8598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054" y="-42530"/>
            <a:ext cx="8520600" cy="572700"/>
          </a:xfrm>
        </p:spPr>
        <p:txBody>
          <a:bodyPr>
            <a:normAutofit fontScale="90000"/>
          </a:bodyPr>
          <a:lstStyle/>
          <a:p>
            <a:pPr algn="ctr"/>
            <a:r>
              <a:rPr lang="en" dirty="0" smtClean="0">
                <a:solidFill>
                  <a:srgbClr val="FF0000"/>
                </a:solidFill>
              </a:rPr>
              <a:t>Flow Chart</a:t>
            </a:r>
            <a:endParaRPr lang="en-IN" dirty="0"/>
          </a:p>
        </p:txBody>
      </p:sp>
      <p:sp>
        <p:nvSpPr>
          <p:cNvPr id="5" name="Oval 4"/>
          <p:cNvSpPr/>
          <p:nvPr/>
        </p:nvSpPr>
        <p:spPr>
          <a:xfrm>
            <a:off x="3891517" y="572700"/>
            <a:ext cx="1431850" cy="373236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4129772" y="607382"/>
            <a:ext cx="1080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  </a:t>
            </a:r>
            <a:r>
              <a:rPr lang="en-IN" sz="1600" b="1" dirty="0" smtClean="0">
                <a:solidFill>
                  <a:srgbClr val="002060"/>
                </a:solidFill>
              </a:rPr>
              <a:t>START</a:t>
            </a:r>
            <a:endParaRPr lang="en-IN" sz="1600" b="1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67739" y="1084522"/>
            <a:ext cx="2828261" cy="1913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Capturing Camera Images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255731" y="1438941"/>
            <a:ext cx="2828261" cy="1913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Convert Image to Grey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67739" y="1812177"/>
            <a:ext cx="2828261" cy="1913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Gaussian Filtering(Noise)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67739" y="2197271"/>
            <a:ext cx="2828261" cy="19138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Edge Detection (Canny)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39656" y="2562315"/>
            <a:ext cx="3721395" cy="38509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Identification Of the Region of Interest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934587" y="3121071"/>
            <a:ext cx="3381154" cy="51892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Detecting Straight Line Segments</a:t>
            </a:r>
          </a:p>
          <a:p>
            <a:pPr algn="ctr"/>
            <a:r>
              <a:rPr lang="en-IN" dirty="0" smtClean="0">
                <a:solidFill>
                  <a:srgbClr val="002060"/>
                </a:solidFill>
              </a:rPr>
              <a:t>(Hough Transform)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34587" y="3786320"/>
            <a:ext cx="3381154" cy="41784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 smtClean="0">
              <a:solidFill>
                <a:srgbClr val="002060"/>
              </a:solidFill>
            </a:endParaRPr>
          </a:p>
          <a:p>
            <a:pPr algn="ctr"/>
            <a:r>
              <a:rPr lang="en-IN" dirty="0" smtClean="0">
                <a:solidFill>
                  <a:srgbClr val="002060"/>
                </a:solidFill>
              </a:rPr>
              <a:t>Extrapolation of Lane Line</a:t>
            </a:r>
          </a:p>
          <a:p>
            <a:pPr algn="ctr"/>
            <a:r>
              <a:rPr lang="en-IN" dirty="0" smtClean="0">
                <a:solidFill>
                  <a:srgbClr val="002060"/>
                </a:solidFill>
              </a:rPr>
              <a:t>Segments</a:t>
            </a:r>
          </a:p>
          <a:p>
            <a:pPr algn="ctr"/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939721" y="4368677"/>
            <a:ext cx="3381154" cy="4051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</a:rPr>
              <a:t>Drawing of Left and Right</a:t>
            </a:r>
          </a:p>
          <a:p>
            <a:pPr algn="ctr"/>
            <a:r>
              <a:rPr lang="en-IN" dirty="0" smtClean="0">
                <a:solidFill>
                  <a:srgbClr val="002060"/>
                </a:solidFill>
              </a:rPr>
              <a:t>Lane Lines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16" name="Down Arrow 15"/>
          <p:cNvSpPr/>
          <p:nvPr/>
        </p:nvSpPr>
        <p:spPr>
          <a:xfrm>
            <a:off x="4586177" y="898001"/>
            <a:ext cx="45719" cy="129470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Down Arrow 16"/>
          <p:cNvSpPr/>
          <p:nvPr/>
        </p:nvSpPr>
        <p:spPr>
          <a:xfrm>
            <a:off x="4577493" y="1283417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Down Arrow 17"/>
          <p:cNvSpPr/>
          <p:nvPr/>
        </p:nvSpPr>
        <p:spPr>
          <a:xfrm>
            <a:off x="4584582" y="1638136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Down Arrow 18"/>
          <p:cNvSpPr/>
          <p:nvPr/>
        </p:nvSpPr>
        <p:spPr>
          <a:xfrm>
            <a:off x="4584581" y="2006746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Down Arrow 19"/>
          <p:cNvSpPr/>
          <p:nvPr/>
        </p:nvSpPr>
        <p:spPr>
          <a:xfrm>
            <a:off x="4584580" y="2405623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Down Arrow 20"/>
          <p:cNvSpPr/>
          <p:nvPr/>
        </p:nvSpPr>
        <p:spPr>
          <a:xfrm>
            <a:off x="4584579" y="2964376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Down Arrow 21"/>
          <p:cNvSpPr/>
          <p:nvPr/>
        </p:nvSpPr>
        <p:spPr>
          <a:xfrm>
            <a:off x="4584579" y="3639993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Down Arrow 22"/>
          <p:cNvSpPr/>
          <p:nvPr/>
        </p:nvSpPr>
        <p:spPr>
          <a:xfrm>
            <a:off x="4577492" y="4217022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Down Arrow 23"/>
          <p:cNvSpPr/>
          <p:nvPr/>
        </p:nvSpPr>
        <p:spPr>
          <a:xfrm>
            <a:off x="4561719" y="4773807"/>
            <a:ext cx="45719" cy="133474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/>
          <p:cNvSpPr/>
          <p:nvPr/>
        </p:nvSpPr>
        <p:spPr>
          <a:xfrm>
            <a:off x="4180541" y="4907281"/>
            <a:ext cx="808075" cy="23621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/>
          <p:cNvSpPr txBox="1"/>
          <p:nvPr/>
        </p:nvSpPr>
        <p:spPr>
          <a:xfrm>
            <a:off x="4294976" y="4873292"/>
            <a:ext cx="560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END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88683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Implementation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287153"/>
            <a:ext cx="8520600" cy="21081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285750" indent="-285750"/>
            <a:r>
              <a:rPr lang="en" dirty="0" smtClean="0"/>
              <a:t> Pushpender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 smtClean="0"/>
              <a:t> Nisar Shaikh</a:t>
            </a:r>
          </a:p>
          <a:p>
            <a:pPr marL="285750" indent="-285750"/>
            <a:endParaRPr lang="en" dirty="0" smtClean="0"/>
          </a:p>
          <a:p>
            <a:pPr marL="285750" indent="-285750"/>
            <a:r>
              <a:rPr lang="en" dirty="0" smtClean="0"/>
              <a:t> Saif Ali</a:t>
            </a:r>
          </a:p>
          <a:p>
            <a:pPr marL="285750" indent="-285750"/>
            <a:endParaRPr lang="en" dirty="0" smtClean="0"/>
          </a:p>
          <a:p>
            <a:pPr marL="285750" indent="-285750"/>
            <a:r>
              <a:rPr lang="en" dirty="0" smtClean="0"/>
              <a:t> Anil Kumar 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265025" y="202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Results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" name="solidWhiteRight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9860" y="1207391"/>
            <a:ext cx="3856075" cy="2386414"/>
          </a:xfrm>
          <a:prstGeom prst="rect">
            <a:avLst/>
          </a:prstGeom>
        </p:spPr>
      </p:pic>
      <p:pic>
        <p:nvPicPr>
          <p:cNvPr id="4" name="solidYellowLeft (1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30281" y="1207391"/>
            <a:ext cx="3953737" cy="23864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9842" y="3955312"/>
            <a:ext cx="2410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tx1"/>
                </a:solidFill>
                <a:latin typeface="+mj-lt"/>
              </a:rPr>
              <a:t>WHITE LINE DETECTION</a:t>
            </a:r>
            <a:endParaRPr lang="en-IN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08428" y="3955311"/>
            <a:ext cx="2679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tx1"/>
                </a:solidFill>
              </a:rPr>
              <a:t>YELLOW LINE DETECTION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dirty="0">
                <a:solidFill>
                  <a:srgbClr val="FF0000"/>
                </a:solidFill>
              </a:rPr>
              <a:t>Future scope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880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800100">
              <a:spcBef>
                <a:spcPts val="1200"/>
              </a:spcBef>
            </a:pPr>
            <a:r>
              <a:rPr lang="en-IN" sz="2400" dirty="0" smtClean="0"/>
              <a:t>This model is fit for straight lines if sudden curves arrives then this model will not work.</a:t>
            </a:r>
          </a:p>
          <a:p>
            <a:pPr marL="800100">
              <a:spcBef>
                <a:spcPts val="1200"/>
              </a:spcBef>
            </a:pPr>
            <a:r>
              <a:rPr lang="en-IN" sz="2400" dirty="0" smtClean="0"/>
              <a:t>There are many roads which don’t have lane markings where this will not work, </a:t>
            </a:r>
          </a:p>
          <a:p>
            <a:pPr indent="0">
              <a:spcBef>
                <a:spcPts val="1200"/>
              </a:spcBef>
              <a:buNone/>
            </a:pPr>
            <a:r>
              <a:rPr lang="en-IN" sz="2400" dirty="0"/>
              <a:t>	</a:t>
            </a:r>
            <a:r>
              <a:rPr lang="en-IN" sz="2400" dirty="0" smtClean="0"/>
              <a:t>		so </a:t>
            </a:r>
            <a:r>
              <a:rPr lang="en-IN" sz="2400" dirty="0"/>
              <a:t>we are working on </a:t>
            </a:r>
            <a:r>
              <a:rPr lang="en-IN" sz="2400" dirty="0" smtClean="0"/>
              <a:t>them.</a:t>
            </a:r>
            <a:endParaRPr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18275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77" b="1" dirty="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</a:t>
            </a:r>
            <a:r>
              <a:rPr lang="en" sz="2577" b="1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REFERENCES &amp; BIBLIOGRAPHY</a:t>
            </a:r>
            <a:endParaRPr sz="2577" b="1" dirty="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727172"/>
            <a:ext cx="8520600" cy="3043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" sz="5982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5982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Shopa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P., N.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Sumetha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P.S.K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Pathra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“Traffic sign detection and recognition using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OpenCV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", International Conference on Information Communication and Embedded Systems (ICICES2014), 2014</a:t>
            </a:r>
          </a:p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“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Segnet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 deep convolutional encoder-decoder architecture for robust semantic </a:t>
            </a:r>
            <a:r>
              <a:rPr lang="en-IN" sz="5982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pixelwise</a:t>
            </a: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labelling,” arXiv preprint arXiv:1505.07293, 2015.</a:t>
            </a:r>
          </a:p>
          <a:p>
            <a:pPr lvl="0" indent="-22860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sz="5982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	J. Long, E. Shelhamer, and T. Darrell, “LANE DETECTION TECHNIQUES” – A Review.” in Proceedings of the IEEE Conference on Computer Vision and Pattern Recognition, 2015, pp. 3431–3440.</a:t>
            </a: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u="sng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Articles:</a:t>
            </a:r>
            <a:endParaRPr sz="5982" u="sng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5082" dirty="0" smtClean="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</a:t>
            </a:r>
            <a:r>
              <a:rPr lang="en" sz="5982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https://www.ncbi.nlm.nih.gov/pmc/articles/PMC6749518/</a:t>
            </a:r>
            <a:endParaRPr sz="5982" u="sng" dirty="0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286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8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 sz="5082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" sz="5082" dirty="0">
                <a:solidFill>
                  <a:srgbClr val="0000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</a:t>
            </a:r>
            <a:r>
              <a:rPr lang="en" sz="5982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https://www.frontiersin.org/articles/10.3389/fpsyg.2021.688376/full</a:t>
            </a:r>
            <a:endParaRPr sz="5982" u="sng" dirty="0">
              <a:solidFill>
                <a:schemeClr val="hlink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490</Words>
  <Application>Microsoft Office PowerPoint</Application>
  <PresentationFormat>On-screen Show (16:9)</PresentationFormat>
  <Paragraphs>63</Paragraphs>
  <Slides>10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Georgia</vt:lpstr>
      <vt:lpstr>Average</vt:lpstr>
      <vt:lpstr>Oswald</vt:lpstr>
      <vt:lpstr>Arial</vt:lpstr>
      <vt:lpstr>Times New Roman</vt:lpstr>
      <vt:lpstr>Slate</vt:lpstr>
      <vt:lpstr>A Computer Vision Based Lane Line Detection System  Under the Guidance of  </vt:lpstr>
      <vt:lpstr>    Problem Statement</vt:lpstr>
      <vt:lpstr>Solution</vt:lpstr>
      <vt:lpstr>Working Methodology</vt:lpstr>
      <vt:lpstr>Flow Chart</vt:lpstr>
      <vt:lpstr>Implementation</vt:lpstr>
      <vt:lpstr>Results</vt:lpstr>
      <vt:lpstr> Future scope</vt:lpstr>
      <vt:lpstr>                           REFERENCES &amp; BIBLIOGRAPHY </vt:lpstr>
      <vt:lpstr>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Deep Learning &amp; Computer Vision Based Image Processing System for Depression Detection Under the Guidance of</dc:title>
  <dc:creator>NISAR SHAIKH</dc:creator>
  <cp:lastModifiedBy>nisarshaikh132@outlook.com</cp:lastModifiedBy>
  <cp:revision>22</cp:revision>
  <dcterms:modified xsi:type="dcterms:W3CDTF">2022-09-30T12:23:10Z</dcterms:modified>
</cp:coreProperties>
</file>